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3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9" r:id="rId4"/>
    <p:sldId id="258" r:id="rId5"/>
    <p:sldId id="279" r:id="rId6"/>
    <p:sldId id="280" r:id="rId7"/>
    <p:sldId id="271" r:id="rId8"/>
    <p:sldId id="272" r:id="rId9"/>
    <p:sldId id="274" r:id="rId10"/>
    <p:sldId id="281" r:id="rId11"/>
    <p:sldId id="275" r:id="rId12"/>
    <p:sldId id="260" r:id="rId13"/>
    <p:sldId id="261" r:id="rId14"/>
    <p:sldId id="262" r:id="rId15"/>
    <p:sldId id="263" r:id="rId16"/>
    <p:sldId id="270" r:id="rId17"/>
    <p:sldId id="264" r:id="rId18"/>
    <p:sldId id="265" r:id="rId19"/>
    <p:sldId id="266" r:id="rId20"/>
    <p:sldId id="267" r:id="rId21"/>
    <p:sldId id="268" r:id="rId22"/>
    <p:sldId id="273" r:id="rId23"/>
    <p:sldId id="269" r:id="rId24"/>
    <p:sldId id="276" r:id="rId25"/>
    <p:sldId id="277" r:id="rId26"/>
    <p:sldId id="278" r:id="rId27"/>
    <p:sldId id="282" r:id="rId28"/>
    <p:sldId id="283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5271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F1BDDC-2004-41B8-8097-6E32E1588B5F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6247B0-092C-431B-8C0C-8AF4095B7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4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178592-9331-5B41-864C-AF4E9B30659C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B0A2C1-8A19-E349-A1F8-AD8C96A7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34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30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37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54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6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10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34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7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49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11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15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58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92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1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48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3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52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56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60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46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6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80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34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A2C1-8A19-E349-A1F8-AD8C96A7B4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4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1095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66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2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61590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85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983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0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8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68448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4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AFF0D26-92BE-46BB-8E9D-94C5177F6DD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7DCBA4F-E7F7-4AD3-B586-5AAAE861CE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331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Natural Language Processing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James Keenan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Uses of NLP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634837"/>
            <a:ext cx="10178322" cy="4244756"/>
          </a:xfrm>
        </p:spPr>
        <p:txBody>
          <a:bodyPr>
            <a:normAutofit/>
          </a:bodyPr>
          <a:lstStyle/>
          <a:p>
            <a:r>
              <a:rPr lang="en-US" dirty="0" smtClean="0"/>
              <a:t>Automatic Summarization</a:t>
            </a:r>
          </a:p>
          <a:p>
            <a:pPr lvl="1"/>
            <a:r>
              <a:rPr lang="en-US" dirty="0" smtClean="0"/>
              <a:t>Provide a summary of a text in a readable, understandable way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Relationship extraction</a:t>
            </a:r>
          </a:p>
          <a:p>
            <a:pPr lvl="1"/>
            <a:r>
              <a:rPr lang="en-US" dirty="0" smtClean="0"/>
              <a:t>Given a chunk of text, determine the relationships between entities mentioned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Part of Speech Tagging</a:t>
            </a:r>
          </a:p>
          <a:p>
            <a:pPr lvl="1"/>
            <a:r>
              <a:rPr lang="en-US" dirty="0" smtClean="0"/>
              <a:t>Determine if a word is a noun, verb, pronoun,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7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Uses of NLP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 so much more! </a:t>
            </a:r>
          </a:p>
          <a:p>
            <a:pPr lvl="1"/>
            <a:r>
              <a:rPr lang="en-US" dirty="0" smtClean="0"/>
              <a:t>This is a HUGE field of AI.</a:t>
            </a:r>
          </a:p>
          <a:p>
            <a:endParaRPr lang="en-US" dirty="0"/>
          </a:p>
          <a:p>
            <a:r>
              <a:rPr lang="en-US" dirty="0" smtClean="0"/>
              <a:t>We will focus on the NLP used for Virtual Assistants like Siri and Alexa</a:t>
            </a:r>
          </a:p>
          <a:p>
            <a:pPr lvl="1"/>
            <a:r>
              <a:rPr lang="en-US" dirty="0" smtClean="0"/>
              <a:t>Need to:</a:t>
            </a:r>
          </a:p>
          <a:p>
            <a:pPr lvl="2"/>
            <a:r>
              <a:rPr lang="en-US" dirty="0" smtClean="0"/>
              <a:t>Use speech recognition to translate spoken words into text</a:t>
            </a:r>
          </a:p>
          <a:p>
            <a:pPr lvl="2"/>
            <a:r>
              <a:rPr lang="en-US" dirty="0" smtClean="0"/>
              <a:t>Determine meaning from the transcribed speech</a:t>
            </a:r>
          </a:p>
          <a:p>
            <a:pPr lvl="2"/>
            <a:r>
              <a:rPr lang="en-US" dirty="0" smtClean="0"/>
              <a:t>Provide a useful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0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640561"/>
            <a:ext cx="5313218" cy="4351338"/>
          </a:xfrm>
        </p:spPr>
        <p:txBody>
          <a:bodyPr/>
          <a:lstStyle/>
          <a:p>
            <a:r>
              <a:rPr lang="en-US" dirty="0" smtClean="0"/>
              <a:t>Processes spoken human language into data in a form that is understandable to a </a:t>
            </a:r>
            <a:r>
              <a:rPr lang="en-US" dirty="0" smtClean="0"/>
              <a:t>computer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First step for virtual assistants like Siri when processing a new </a:t>
            </a:r>
            <a:r>
              <a:rPr lang="en-US" dirty="0" smtClean="0"/>
              <a:t>command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Typically uses Hidden Markov Models</a:t>
            </a:r>
          </a:p>
          <a:p>
            <a:pPr lvl="1"/>
            <a:r>
              <a:rPr lang="en-US" dirty="0" smtClean="0"/>
              <a:t>Statistics-based approach</a:t>
            </a:r>
          </a:p>
          <a:p>
            <a:pPr lvl="1"/>
            <a:r>
              <a:rPr lang="en-US" dirty="0" smtClean="0"/>
              <a:t>Not always the case, but by far the most commonly used option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5656"/>
          <a:stretch/>
        </p:blipFill>
        <p:spPr>
          <a:xfrm>
            <a:off x="7190195" y="1874517"/>
            <a:ext cx="3865733" cy="37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</a:t>
            </a:r>
            <a:r>
              <a:rPr lang="mr-IN" dirty="0" smtClean="0"/>
              <a:t>–</a:t>
            </a:r>
            <a:r>
              <a:rPr lang="en-US" dirty="0" smtClean="0"/>
              <a:t> HMMs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423" y="1482437"/>
            <a:ext cx="5731013" cy="43971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In the speech recognition HMM, states are phonemes in individual words and states advance sound by sound.</a:t>
            </a:r>
          </a:p>
          <a:p>
            <a:pPr lvl="1"/>
            <a:r>
              <a:rPr lang="en-US" dirty="0"/>
              <a:t>By stringing these word HMMs together, input speech can be translated into sentences of text one word at a time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Humans </a:t>
            </a:r>
            <a:r>
              <a:rPr lang="en-US" dirty="0"/>
              <a:t>generally don</a:t>
            </a:r>
            <a:r>
              <a:rPr lang="mr-IN" dirty="0"/>
              <a:t>’</a:t>
            </a:r>
            <a:r>
              <a:rPr lang="en-US" dirty="0"/>
              <a:t>t pause between words when </a:t>
            </a:r>
            <a:r>
              <a:rPr lang="en-US" dirty="0" smtClean="0"/>
              <a:t>speaking. Input </a:t>
            </a:r>
            <a:r>
              <a:rPr lang="en-US" dirty="0"/>
              <a:t>speech waveform is broken down into very small parts </a:t>
            </a:r>
            <a:endParaRPr lang="en-US" dirty="0" smtClean="0"/>
          </a:p>
          <a:p>
            <a:pPr lvl="1"/>
            <a:r>
              <a:rPr lang="en-US" dirty="0" smtClean="0"/>
              <a:t>Typically around 20 to 40 </a:t>
            </a:r>
            <a:r>
              <a:rPr lang="en-US" dirty="0" smtClean="0"/>
              <a:t>milliseconds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Each partition is compared to known phonemes, or parts of words, to transform acoustic signals into textual data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91" y="3055531"/>
            <a:ext cx="5194242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</a:t>
            </a:r>
            <a:r>
              <a:rPr lang="mr-IN" dirty="0" smtClean="0"/>
              <a:t>–</a:t>
            </a:r>
            <a:r>
              <a:rPr lang="en-US" dirty="0" smtClean="0"/>
              <a:t> HMM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Speech Recognition HMMs can be several gigabytes in size</a:t>
            </a:r>
          </a:p>
          <a:p>
            <a:pPr lvl="1"/>
            <a:r>
              <a:rPr lang="en-US" dirty="0" smtClean="0"/>
              <a:t>Serious problem on devices with limited storage like smartphones</a:t>
            </a:r>
          </a:p>
          <a:p>
            <a:pPr lvl="1"/>
            <a:r>
              <a:rPr lang="en-US" dirty="0" smtClean="0"/>
              <a:t>Siri supports 41 languages/dialects </a:t>
            </a:r>
            <a:r>
              <a:rPr lang="mr-IN" dirty="0" smtClean="0"/>
              <a:t>–</a:t>
            </a:r>
            <a:r>
              <a:rPr lang="en-US" dirty="0" smtClean="0"/>
              <a:t> that</a:t>
            </a:r>
            <a:r>
              <a:rPr lang="mr-IN" dirty="0" smtClean="0"/>
              <a:t>’</a:t>
            </a:r>
            <a:r>
              <a:rPr lang="en-US" dirty="0" smtClean="0"/>
              <a:t>s a lot of data!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As a result, SR processing is not typically done locally but instead at remote data centers </a:t>
            </a:r>
          </a:p>
          <a:p>
            <a:pPr lvl="1"/>
            <a:r>
              <a:rPr lang="en-US" dirty="0" smtClean="0"/>
              <a:t>Internet connection thus typically required for mobile devices</a:t>
            </a:r>
          </a:p>
          <a:p>
            <a:pPr lvl="1"/>
            <a:r>
              <a:rPr lang="en-US" dirty="0" smtClean="0"/>
              <a:t>Serious problem when Siri was introduced in 2011 as the iPhone did not yet support LTE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1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</a:t>
            </a:r>
            <a:r>
              <a:rPr lang="mr-IN" dirty="0" smtClean="0"/>
              <a:t>–</a:t>
            </a:r>
            <a:r>
              <a:rPr lang="en-US" dirty="0" smtClean="0"/>
              <a:t> HMM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Dynamic Time Warping</a:t>
            </a:r>
          </a:p>
          <a:p>
            <a:pPr lvl="1"/>
            <a:r>
              <a:rPr lang="en-US" dirty="0" smtClean="0"/>
              <a:t>Early SR attempt that was superseded by HMM-based approaches</a:t>
            </a:r>
          </a:p>
          <a:p>
            <a:pPr lvl="1"/>
            <a:r>
              <a:rPr lang="en-US" dirty="0" smtClean="0"/>
              <a:t>Attempted to match similarities in spoken sentences even if they varied in speed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End-to-End SR</a:t>
            </a:r>
          </a:p>
          <a:p>
            <a:pPr lvl="1"/>
            <a:r>
              <a:rPr lang="en-US" dirty="0" smtClean="0"/>
              <a:t>Emerging technique currently in its infancy</a:t>
            </a:r>
          </a:p>
          <a:p>
            <a:pPr lvl="1"/>
            <a:r>
              <a:rPr lang="en-US" dirty="0" smtClean="0"/>
              <a:t>Attempt to learn all components of speech together, not just work phoneme-by-phoneme like HMMs do.</a:t>
            </a:r>
          </a:p>
          <a:p>
            <a:pPr lvl="1"/>
            <a:r>
              <a:rPr lang="en-US" dirty="0" smtClean="0"/>
              <a:t>More on this later</a:t>
            </a:r>
          </a:p>
        </p:txBody>
      </p:sp>
    </p:spTree>
    <p:extLst>
      <p:ext uri="{BB962C8B-B14F-4D97-AF65-F5344CB8AC3E}">
        <p14:creationId xmlns:p14="http://schemas.microsoft.com/office/powerpoint/2010/main" val="8754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Language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300" y="2353489"/>
            <a:ext cx="478674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Virtual assistants like Siri still need to be able to understand the meaning of what was said to give a useful response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Natural Language Understanding algorithms take the output of SR algorithms and try to figure out what we want!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003"/>
          <a:stretch/>
        </p:blipFill>
        <p:spPr>
          <a:xfrm>
            <a:off x="7298400" y="1614993"/>
            <a:ext cx="4131600" cy="35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Rule-Based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hard-coded sets of grammar rules to determine meaning</a:t>
            </a:r>
          </a:p>
          <a:p>
            <a:r>
              <a:rPr lang="en-US" dirty="0" smtClean="0"/>
              <a:t>Requires skilled linguists to develop rules</a:t>
            </a:r>
          </a:p>
          <a:p>
            <a:r>
              <a:rPr lang="en-US" dirty="0" smtClean="0"/>
              <a:t>Predate statistical-based NLP solutions</a:t>
            </a:r>
          </a:p>
          <a:p>
            <a:pPr lvl="1"/>
            <a:r>
              <a:rPr lang="en-US" dirty="0" smtClean="0"/>
              <a:t>Rule-based would be the focus of NLP research up until the statistical revolution of the ‘80s</a:t>
            </a:r>
          </a:p>
          <a:p>
            <a:r>
              <a:rPr lang="en-US" dirty="0" smtClean="0"/>
              <a:t>Behaves similarly to parsers in programming languages, but for human languages instead</a:t>
            </a:r>
          </a:p>
          <a:p>
            <a:pPr lvl="1"/>
            <a:r>
              <a:rPr lang="en-US" dirty="0" smtClean="0"/>
              <a:t>Human languages are much less structured than programming languages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0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Rule-Based NLU --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Highly skilled linguists can be costly!</a:t>
            </a:r>
          </a:p>
          <a:p>
            <a:pPr lvl="1"/>
            <a:r>
              <a:rPr lang="en-US" dirty="0" smtClean="0"/>
              <a:t>Needed for both initial development and maintenance of a rule-based NLP system</a:t>
            </a:r>
          </a:p>
          <a:p>
            <a:r>
              <a:rPr lang="en-US" dirty="0" smtClean="0"/>
              <a:t>Will always follow its hard-coded rules, cannot “guess” meaning</a:t>
            </a:r>
          </a:p>
          <a:p>
            <a:pPr lvl="1"/>
            <a:r>
              <a:rPr lang="en-US" dirty="0" smtClean="0"/>
              <a:t>No notion of inference</a:t>
            </a:r>
          </a:p>
          <a:p>
            <a:r>
              <a:rPr lang="en-US" dirty="0" smtClean="0"/>
              <a:t>Quality of the NLP depends exclusively on the quality of the rules</a:t>
            </a:r>
            <a:endParaRPr lang="en-US" dirty="0"/>
          </a:p>
          <a:p>
            <a:pPr lvl="1"/>
            <a:r>
              <a:rPr lang="en-US" dirty="0" smtClean="0"/>
              <a:t>Rules will not self-improve over time</a:t>
            </a:r>
          </a:p>
          <a:p>
            <a:r>
              <a:rPr lang="en-US" dirty="0" smtClean="0"/>
              <a:t>Human languages are complicated!</a:t>
            </a:r>
          </a:p>
          <a:p>
            <a:pPr lvl="1"/>
            <a:r>
              <a:rPr lang="en-US" dirty="0" smtClean="0"/>
              <a:t>Rule sets can become so large and so complex that rules begin to contradict each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2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Rule-Based NLU --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Always know what you're going to get</a:t>
            </a:r>
          </a:p>
          <a:p>
            <a:pPr lvl="1"/>
            <a:r>
              <a:rPr lang="en-US" dirty="0" smtClean="0"/>
              <a:t>The system either has a rule that matches the input and can satisfy the request, or it does not and it won’t.</a:t>
            </a:r>
          </a:p>
          <a:p>
            <a:r>
              <a:rPr lang="en-US" dirty="0" smtClean="0"/>
              <a:t>Do not need large sets of annotated training data like statistical-based models (more on that shortly)</a:t>
            </a:r>
          </a:p>
          <a:p>
            <a:r>
              <a:rPr lang="en-US" dirty="0" smtClean="0"/>
              <a:t>Less likely to have incorrect results (when an applicable rule exists)</a:t>
            </a:r>
          </a:p>
          <a:p>
            <a:pPr lvl="1"/>
            <a:r>
              <a:rPr lang="en-US" dirty="0" smtClean="0"/>
              <a:t>Can’t make a bad inference</a:t>
            </a:r>
          </a:p>
        </p:txBody>
      </p:sp>
    </p:spTree>
    <p:extLst>
      <p:ext uri="{BB962C8B-B14F-4D97-AF65-F5344CB8AC3E}">
        <p14:creationId xmlns:p14="http://schemas.microsoft.com/office/powerpoint/2010/main" val="6975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/>
              <a:t>Practical uses of </a:t>
            </a:r>
            <a:r>
              <a:rPr lang="en-US" dirty="0" smtClean="0"/>
              <a:t>NLP</a:t>
            </a:r>
            <a:endParaRPr lang="en-US" dirty="0"/>
          </a:p>
          <a:p>
            <a:pPr lvl="1"/>
            <a:r>
              <a:rPr lang="en-US" dirty="0"/>
              <a:t>Speech </a:t>
            </a:r>
            <a:r>
              <a:rPr lang="en-US" dirty="0" smtClean="0"/>
              <a:t>Recognition</a:t>
            </a:r>
          </a:p>
          <a:p>
            <a:pPr lvl="1"/>
            <a:r>
              <a:rPr lang="en-US" dirty="0" smtClean="0"/>
              <a:t>Understanding</a:t>
            </a:r>
            <a:endParaRPr lang="en-US" dirty="0"/>
          </a:p>
          <a:p>
            <a:pPr lvl="2"/>
            <a:r>
              <a:rPr lang="en-US" dirty="0"/>
              <a:t>Grammar Rule-based Natural Language Processing</a:t>
            </a:r>
          </a:p>
          <a:p>
            <a:pPr lvl="2"/>
            <a:r>
              <a:rPr lang="en-US" dirty="0" smtClean="0"/>
              <a:t>Statistical/Machine </a:t>
            </a:r>
            <a:r>
              <a:rPr lang="en-US" dirty="0"/>
              <a:t>Learning Natural Language Processing</a:t>
            </a:r>
          </a:p>
          <a:p>
            <a:pPr lvl="1"/>
            <a:r>
              <a:rPr lang="en-US" dirty="0" smtClean="0"/>
              <a:t>Future </a:t>
            </a:r>
            <a:r>
              <a:rPr lang="en-US" dirty="0"/>
              <a:t>developments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Machine Learning NLU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Aims </a:t>
            </a:r>
            <a:r>
              <a:rPr lang="en-US" dirty="0"/>
              <a:t>to develop an understanding of natural language without the need for </a:t>
            </a:r>
            <a:r>
              <a:rPr lang="en-US" dirty="0" smtClean="0"/>
              <a:t>hard-coded rules</a:t>
            </a:r>
          </a:p>
          <a:p>
            <a:r>
              <a:rPr lang="en-US" dirty="0"/>
              <a:t>M</a:t>
            </a:r>
            <a:r>
              <a:rPr lang="en-US" dirty="0" smtClean="0"/>
              <a:t>ake </a:t>
            </a:r>
            <a:r>
              <a:rPr lang="en-US" dirty="0"/>
              <a:t>use of statistical models which analyze </a:t>
            </a:r>
            <a:r>
              <a:rPr lang="en-US" dirty="0" smtClean="0"/>
              <a:t>a training </a:t>
            </a:r>
            <a:r>
              <a:rPr lang="en-US" dirty="0"/>
              <a:t>data </a:t>
            </a:r>
            <a:r>
              <a:rPr lang="en-US" dirty="0" smtClean="0"/>
              <a:t>corpus in </a:t>
            </a:r>
            <a:r>
              <a:rPr lang="en-US" dirty="0"/>
              <a:t>order to create their own knowledge base </a:t>
            </a:r>
            <a:endParaRPr lang="en-US" dirty="0" smtClean="0"/>
          </a:p>
          <a:p>
            <a:pPr lvl="1"/>
            <a:r>
              <a:rPr lang="en-US" dirty="0" smtClean="0"/>
              <a:t>This data is annotated with correct solutions and is used to make inferences that can be used in real-world operation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NLU --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a very large training corpus to make accurate inferences</a:t>
            </a:r>
          </a:p>
          <a:p>
            <a:pPr lvl="1"/>
            <a:r>
              <a:rPr lang="en-US" dirty="0" smtClean="0"/>
              <a:t>Gathering and annotating this training data is hard work</a:t>
            </a:r>
          </a:p>
          <a:p>
            <a:pPr lvl="1"/>
            <a:r>
              <a:rPr lang="en-US" dirty="0" smtClean="0"/>
              <a:t>Can make bad inferences from training data</a:t>
            </a:r>
          </a:p>
          <a:p>
            <a:pPr lvl="2"/>
            <a:r>
              <a:rPr lang="en-US" dirty="0" smtClean="0"/>
              <a:t>Training data must very diverse</a:t>
            </a:r>
          </a:p>
          <a:p>
            <a:r>
              <a:rPr lang="en-US" dirty="0" smtClean="0"/>
              <a:t>Can be very difficult to debug</a:t>
            </a:r>
          </a:p>
          <a:p>
            <a:pPr lvl="1"/>
            <a:r>
              <a:rPr lang="en-US" dirty="0" smtClean="0"/>
              <a:t>Tracing back the source of bad inferences from such a huge training corpus is difficult</a:t>
            </a:r>
          </a:p>
          <a:p>
            <a:pPr lvl="1"/>
            <a:r>
              <a:rPr lang="en-US" dirty="0" smtClean="0"/>
              <a:t>Bugs could be from your training data or from your code (or both)</a:t>
            </a:r>
          </a:p>
          <a:p>
            <a:pPr lvl="1"/>
            <a:r>
              <a:rPr lang="en-US" dirty="0" smtClean="0"/>
              <a:t>Butterfly effect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NLU --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551709"/>
            <a:ext cx="10178322" cy="4327883"/>
          </a:xfrm>
        </p:spPr>
        <p:txBody>
          <a:bodyPr>
            <a:normAutofit/>
          </a:bodyPr>
          <a:lstStyle/>
          <a:p>
            <a:r>
              <a:rPr lang="en-US" dirty="0"/>
              <a:t>Google Translate</a:t>
            </a:r>
          </a:p>
          <a:p>
            <a:pPr lvl="1"/>
            <a:r>
              <a:rPr lang="en-US" dirty="0"/>
              <a:t>Introduced in 2006, used statistical NLP for translation </a:t>
            </a:r>
            <a:r>
              <a:rPr lang="en-US" dirty="0" smtClean="0"/>
              <a:t>(until recently)</a:t>
            </a:r>
            <a:endParaRPr lang="en-US" dirty="0"/>
          </a:p>
          <a:p>
            <a:pPr lvl="1"/>
            <a:r>
              <a:rPr lang="en-US" dirty="0"/>
              <a:t>Franz Joseph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head of translation </a:t>
            </a:r>
            <a:r>
              <a:rPr lang="en-US" dirty="0" smtClean="0"/>
              <a:t>group until 2014</a:t>
            </a:r>
            <a:endParaRPr lang="en-US" dirty="0"/>
          </a:p>
          <a:p>
            <a:pPr lvl="1"/>
            <a:r>
              <a:rPr lang="en-US" dirty="0"/>
              <a:t>Training Corpora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Bilingual text of 150 to 200 million words</a:t>
            </a:r>
          </a:p>
          <a:p>
            <a:pPr lvl="2"/>
            <a:r>
              <a:rPr lang="en-US" dirty="0" smtClean="0"/>
              <a:t>Two monolingual texts of each more than one billion words (!)</a:t>
            </a:r>
          </a:p>
          <a:p>
            <a:pPr lvl="2"/>
            <a:r>
              <a:rPr lang="en-US" dirty="0" smtClean="0"/>
              <a:t>Used transcripts of UN General Assembly and EU parliament meetings</a:t>
            </a:r>
          </a:p>
          <a:p>
            <a:pPr lvl="1"/>
            <a:r>
              <a:rPr lang="en-US" dirty="0" smtClean="0"/>
              <a:t>Works Great! (If you speak a language spoken in Europe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2010 study: English-&gt;French translations much better than English-&gt;Chinese on Google Translate</a:t>
            </a:r>
            <a:r>
              <a:rPr lang="mr-IN" dirty="0" smtClean="0"/>
              <a:t>…</a:t>
            </a:r>
            <a:endParaRPr lang="en-US" dirty="0" smtClean="0"/>
          </a:p>
          <a:p>
            <a:pPr lvl="2"/>
            <a:r>
              <a:rPr lang="en-US" dirty="0" smtClean="0"/>
              <a:t>The source of training data effects the quality of the entire model: primary disadvantage of statistical models</a:t>
            </a:r>
          </a:p>
        </p:txBody>
      </p:sp>
    </p:spTree>
    <p:extLst>
      <p:ext uri="{BB962C8B-B14F-4D97-AF65-F5344CB8AC3E}">
        <p14:creationId xmlns:p14="http://schemas.microsoft.com/office/powerpoint/2010/main" val="7933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NLU --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Flexible</a:t>
            </a:r>
          </a:p>
          <a:p>
            <a:pPr lvl="1"/>
            <a:r>
              <a:rPr lang="en-US" dirty="0" smtClean="0"/>
              <a:t>Inference! Probability! Unlike rule-based systems, statistical models can ‘guess’ on a tricky input and are much more tolerant of errors.</a:t>
            </a:r>
          </a:p>
          <a:p>
            <a:pPr lvl="1"/>
            <a:r>
              <a:rPr lang="en-US" dirty="0" smtClean="0"/>
              <a:t>Hugely beneficial for human language</a:t>
            </a:r>
          </a:p>
          <a:p>
            <a:r>
              <a:rPr lang="en-US" dirty="0" smtClean="0"/>
              <a:t>No need to employ highly skilled linguists</a:t>
            </a:r>
          </a:p>
          <a:p>
            <a:pPr lvl="1"/>
            <a:r>
              <a:rPr lang="en-US" dirty="0" smtClean="0"/>
              <a:t>No need to design huge sets of grammar rules</a:t>
            </a:r>
          </a:p>
          <a:p>
            <a:r>
              <a:rPr lang="en-US" dirty="0" smtClean="0"/>
              <a:t>Quality of the model can improve over time</a:t>
            </a:r>
          </a:p>
          <a:p>
            <a:r>
              <a:rPr lang="en-US" dirty="0" smtClean="0"/>
              <a:t>Have become widely used since the 1980s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955" y="1874517"/>
            <a:ext cx="6157768" cy="40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4193158" cy="3593591"/>
          </a:xfrm>
        </p:spPr>
        <p:txBody>
          <a:bodyPr/>
          <a:lstStyle/>
          <a:p>
            <a:r>
              <a:rPr lang="en-US" dirty="0" smtClean="0"/>
              <a:t>Deep Learning</a:t>
            </a:r>
          </a:p>
          <a:p>
            <a:pPr lvl="1"/>
            <a:r>
              <a:rPr lang="en-US" dirty="0" smtClean="0"/>
              <a:t>Deep Neural Networks have become widespread since 2010</a:t>
            </a:r>
          </a:p>
          <a:p>
            <a:pPr lvl="1"/>
            <a:r>
              <a:rPr lang="en-US" dirty="0" smtClean="0"/>
              <a:t>Attempts to learn in an end-to-end manner rather than a pipeline of separate tasks</a:t>
            </a:r>
          </a:p>
          <a:p>
            <a:pPr lvl="1"/>
            <a:r>
              <a:rPr lang="en-US" dirty="0" smtClean="0"/>
              <a:t>Seen as a new paradigm beyond statistical NLP solutions like HMMs</a:t>
            </a:r>
            <a:endParaRPr lang="en-US" dirty="0"/>
          </a:p>
        </p:txBody>
      </p:sp>
      <p:pic>
        <p:nvPicPr>
          <p:cNvPr id="4" name="Picture 3" descr="../Desktop/Screen%20Shot%202018-11-20%20at%201.03.23%20P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1874517"/>
            <a:ext cx="5985164" cy="3705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4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Speech Recognition</a:t>
            </a:r>
          </a:p>
          <a:p>
            <a:pPr lvl="1"/>
            <a:r>
              <a:rPr lang="en-US" dirty="0" smtClean="0"/>
              <a:t>Lots of interest in an “end-to-end” solution</a:t>
            </a:r>
          </a:p>
          <a:p>
            <a:pPr lvl="1"/>
            <a:r>
              <a:rPr lang="en-US" dirty="0" smtClean="0"/>
              <a:t>HMMs struggle to cope with accents and other deviations from normal speech</a:t>
            </a:r>
          </a:p>
          <a:p>
            <a:pPr lvl="1"/>
            <a:r>
              <a:rPr lang="en-US" dirty="0" smtClean="0"/>
              <a:t>End-to-end systems like neural networks have the potential to reduce the amount of training needed, improve the accuracy of transcriptions, and generally make speech recognition much better</a:t>
            </a:r>
          </a:p>
          <a:p>
            <a:pPr lvl="1"/>
            <a:r>
              <a:rPr lang="en-US" dirty="0" smtClean="0"/>
              <a:t>Much smaller in size than HMMs, opening the possibility of localized SR processing</a:t>
            </a:r>
          </a:p>
          <a:p>
            <a:pPr lvl="1"/>
            <a:r>
              <a:rPr lang="en-US" dirty="0" smtClean="0"/>
              <a:t>Still in early stages</a:t>
            </a:r>
          </a:p>
        </p:txBody>
      </p:sp>
    </p:spTree>
    <p:extLst>
      <p:ext uri="{BB962C8B-B14F-4D97-AF65-F5344CB8AC3E}">
        <p14:creationId xmlns:p14="http://schemas.microsoft.com/office/powerpoint/2010/main" val="7081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Neural Machine Translation</a:t>
            </a:r>
          </a:p>
          <a:p>
            <a:pPr lvl="1"/>
            <a:r>
              <a:rPr lang="en-US" dirty="0" smtClean="0"/>
              <a:t>Remember that I said statistical NLP was used for Google Translate </a:t>
            </a:r>
            <a:r>
              <a:rPr lang="en-US" u="sng" dirty="0" smtClean="0"/>
              <a:t>until recently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Deep learning, neural network solution for machine translation</a:t>
            </a:r>
          </a:p>
          <a:p>
            <a:pPr lvl="1"/>
            <a:r>
              <a:rPr lang="en-US" dirty="0" smtClean="0"/>
              <a:t>End-to-end framework learns over time to create better and more accurate translations</a:t>
            </a:r>
          </a:p>
          <a:p>
            <a:pPr lvl="1"/>
            <a:r>
              <a:rPr lang="en-US" dirty="0" smtClean="0"/>
              <a:t>Able to translate whole sentences at a time instead of working piece by piece</a:t>
            </a:r>
          </a:p>
          <a:p>
            <a:pPr lvl="1"/>
            <a:r>
              <a:rPr lang="en-US" dirty="0" smtClean="0"/>
              <a:t>Began rollout in 2016 (the future is now!)</a:t>
            </a:r>
          </a:p>
          <a:p>
            <a:pPr lvl="1"/>
            <a:r>
              <a:rPr lang="en-US" dirty="0" smtClean="0"/>
              <a:t>Zero-shot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4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mtClean="0"/>
              <a:t>Introduction</a:t>
            </a:r>
          </a:p>
          <a:p>
            <a:pPr lvl="1"/>
            <a:r>
              <a:rPr lang="en-US" dirty="0" smtClean="0"/>
              <a:t>History</a:t>
            </a:r>
            <a:endParaRPr lang="en-US" dirty="0"/>
          </a:p>
          <a:p>
            <a:pPr lvl="1"/>
            <a:r>
              <a:rPr lang="en-US" dirty="0"/>
              <a:t>Practical uses of NLP</a:t>
            </a:r>
          </a:p>
          <a:p>
            <a:pPr lvl="1"/>
            <a:r>
              <a:rPr lang="en-US" dirty="0"/>
              <a:t>Speech Recognition</a:t>
            </a:r>
          </a:p>
          <a:p>
            <a:pPr lvl="1"/>
            <a:r>
              <a:rPr lang="en-US" dirty="0"/>
              <a:t>Understanding</a:t>
            </a:r>
          </a:p>
          <a:p>
            <a:pPr lvl="2"/>
            <a:r>
              <a:rPr lang="en-US" dirty="0"/>
              <a:t>Grammar Rule-based Natural Language Processing</a:t>
            </a:r>
          </a:p>
          <a:p>
            <a:pPr lvl="2"/>
            <a:r>
              <a:rPr lang="en-US" dirty="0"/>
              <a:t>Statistical/Machine Learning Natural Language Processing</a:t>
            </a:r>
          </a:p>
          <a:p>
            <a:pPr lvl="1"/>
            <a:r>
              <a:rPr lang="en-US" dirty="0"/>
              <a:t>Future </a:t>
            </a:r>
            <a:r>
              <a:rPr lang="en-US" dirty="0" smtClean="0"/>
              <a:t>developments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593669"/>
            <a:ext cx="10178322" cy="42859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Natural language processing is an area of artificial intelligence concerned with the interactions between humans and computers using natural human </a:t>
            </a:r>
            <a:r>
              <a:rPr lang="en-US" dirty="0" smtClean="0"/>
              <a:t>languages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Goal:  Allow humans to accurately and effectively communicate with a computer using human language, and allow computers to communicate with humans using our </a:t>
            </a:r>
            <a:r>
              <a:rPr lang="en-US" dirty="0" smtClean="0"/>
              <a:t>language.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Wide and varied field of AI with many applications and uses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Increasingly common in everyday life:</a:t>
            </a:r>
          </a:p>
          <a:p>
            <a:pPr lvl="1"/>
            <a:r>
              <a:rPr lang="en-US" dirty="0" smtClean="0"/>
              <a:t>Virtual Assistants</a:t>
            </a:r>
          </a:p>
          <a:p>
            <a:pPr lvl="1"/>
            <a:r>
              <a:rPr lang="en-US" dirty="0" smtClean="0"/>
              <a:t>Machine Translation</a:t>
            </a:r>
          </a:p>
          <a:p>
            <a:pPr lvl="1"/>
            <a:r>
              <a:rPr lang="en-US" dirty="0" smtClean="0"/>
              <a:t>Suggestive Keyboards</a:t>
            </a:r>
          </a:p>
          <a:p>
            <a:pPr lvl="1"/>
            <a:r>
              <a:rPr lang="en-US" dirty="0" smtClean="0"/>
              <a:t>Speech-to-text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2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5495486" cy="3593591"/>
          </a:xfrm>
        </p:spPr>
        <p:txBody>
          <a:bodyPr>
            <a:normAutofit/>
          </a:bodyPr>
          <a:lstStyle/>
          <a:p>
            <a:r>
              <a:rPr lang="en-US" dirty="0" smtClean="0"/>
              <a:t>Theory </a:t>
            </a:r>
            <a:r>
              <a:rPr lang="en-US" dirty="0"/>
              <a:t>dates back to the 17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century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First patents </a:t>
            </a:r>
            <a:r>
              <a:rPr lang="en-US" dirty="0"/>
              <a:t>awarded for ‘translating machines</a:t>
            </a:r>
            <a:r>
              <a:rPr lang="en-US" dirty="0" smtClean="0"/>
              <a:t>’ in 1930s</a:t>
            </a:r>
          </a:p>
          <a:p>
            <a:pPr lvl="1"/>
            <a:r>
              <a:rPr lang="en-US" dirty="0" smtClean="0"/>
              <a:t>One such machine was a simple bilingual dictionary encoded on paper tape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128" y="232753"/>
            <a:ext cx="4925291" cy="3283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018" y="3665912"/>
            <a:ext cx="4484330" cy="27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41715"/>
            <a:ext cx="5398504" cy="413787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Alan Turning proposed the Turing Test in the </a:t>
            </a:r>
            <a:r>
              <a:rPr lang="en-US" dirty="0" smtClean="0"/>
              <a:t>1950s</a:t>
            </a:r>
          </a:p>
          <a:p>
            <a:pPr lvl="1"/>
            <a:r>
              <a:rPr lang="en-US" dirty="0" smtClean="0"/>
              <a:t>Involves the ability of a computer to impersonate a human in a real-time </a:t>
            </a:r>
            <a:r>
              <a:rPr lang="en-US" dirty="0" smtClean="0"/>
              <a:t>conversation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MIT held a conference of the leading researchers in the field of machine translation in 1952</a:t>
            </a:r>
          </a:p>
          <a:p>
            <a:pPr lvl="1"/>
            <a:r>
              <a:rPr lang="en-US" dirty="0"/>
              <a:t>Resulted in Georgetown-IBM experiment in </a:t>
            </a:r>
            <a:r>
              <a:rPr lang="en-US" dirty="0" smtClean="0"/>
              <a:t>1954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1957: Noam Chomsky’s Universal Grammar</a:t>
            </a:r>
          </a:p>
          <a:p>
            <a:pPr lvl="1"/>
            <a:r>
              <a:rPr lang="en-US" dirty="0" smtClean="0"/>
              <a:t>Rule-based approaches </a:t>
            </a:r>
            <a:r>
              <a:rPr lang="en-US" dirty="0" smtClean="0"/>
              <a:t>dominant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Statistical Revolution of the 1980s</a:t>
            </a:r>
          </a:p>
          <a:p>
            <a:pPr lvl="1"/>
            <a:r>
              <a:rPr lang="en-US" dirty="0" smtClean="0"/>
              <a:t>Breakthrough for NLP and Artificial Intelligence as a whole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464" y="1128451"/>
            <a:ext cx="29210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63041"/>
            <a:ext cx="4955158" cy="44165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1990s: Internet &amp; Chat Bots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2006</a:t>
            </a:r>
            <a:r>
              <a:rPr lang="en-US" dirty="0" smtClean="0"/>
              <a:t>: Google releases Google Translate, their online machine translation </a:t>
            </a:r>
            <a:r>
              <a:rPr lang="en-US" dirty="0" smtClean="0"/>
              <a:t>service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Siri introduced in 2011 with the iPhone </a:t>
            </a:r>
            <a:r>
              <a:rPr lang="en-US" dirty="0" smtClean="0"/>
              <a:t>4S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Also in 2011: IBM’s Watson wins $1 million on </a:t>
            </a:r>
            <a:r>
              <a:rPr lang="en-US" i="1" dirty="0" smtClean="0"/>
              <a:t>Jeopardy</a:t>
            </a:r>
            <a:r>
              <a:rPr lang="en-US" i="1" dirty="0" smtClean="0"/>
              <a:t>!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smtClean="0"/>
              <a:t>Virtual Assistants today: Siri, Google Assistant, Cortana, Bixby,  Alexa and more!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807" y="3777270"/>
            <a:ext cx="5359400" cy="299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437" r="26898"/>
          <a:stretch/>
        </p:blipFill>
        <p:spPr>
          <a:xfrm>
            <a:off x="7768046" y="252228"/>
            <a:ext cx="2921726" cy="324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Uses of NLP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54727"/>
            <a:ext cx="10178322" cy="44248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Speech Recognition</a:t>
            </a:r>
          </a:p>
          <a:p>
            <a:pPr lvl="1"/>
            <a:r>
              <a:rPr lang="en-US" dirty="0" smtClean="0"/>
              <a:t>Convert spoken human language into text data useable for a computer</a:t>
            </a:r>
          </a:p>
          <a:p>
            <a:pPr lvl="1"/>
            <a:r>
              <a:rPr lang="en-US" dirty="0" smtClean="0"/>
              <a:t>Critical for virtual assistants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Speech-to-text</a:t>
            </a:r>
          </a:p>
          <a:p>
            <a:pPr lvl="1"/>
            <a:r>
              <a:rPr lang="en-US" dirty="0" smtClean="0"/>
              <a:t>Uses SR algorithms to transcribe spoken words into text, often in real time</a:t>
            </a:r>
          </a:p>
          <a:p>
            <a:pPr lvl="1"/>
            <a:r>
              <a:rPr lang="en-US" dirty="0" smtClean="0"/>
              <a:t>Convenience features like hands-free text messaging and voicemail transcription</a:t>
            </a:r>
          </a:p>
          <a:p>
            <a:pPr lvl="1"/>
            <a:r>
              <a:rPr lang="en-US" dirty="0" smtClean="0"/>
              <a:t>Disabilities</a:t>
            </a:r>
          </a:p>
          <a:p>
            <a:pPr lvl="2"/>
            <a:r>
              <a:rPr lang="en-US" dirty="0" smtClean="0"/>
              <a:t>Hands free typing</a:t>
            </a:r>
          </a:p>
          <a:p>
            <a:pPr lvl="2"/>
            <a:r>
              <a:rPr lang="en-US" dirty="0" smtClean="0"/>
              <a:t>Phone call transcription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Text-to-speech</a:t>
            </a:r>
          </a:p>
        </p:txBody>
      </p:sp>
    </p:spTree>
    <p:extLst>
      <p:ext uri="{BB962C8B-B14F-4D97-AF65-F5344CB8AC3E}">
        <p14:creationId xmlns:p14="http://schemas.microsoft.com/office/powerpoint/2010/main" val="12500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Uses of NLP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r>
              <a:rPr lang="en-US" dirty="0" smtClean="0"/>
              <a:t>Natural Language Understanding</a:t>
            </a:r>
          </a:p>
          <a:p>
            <a:pPr lvl="1"/>
            <a:r>
              <a:rPr lang="en-US" dirty="0" smtClean="0"/>
              <a:t>Figure out what a string of text in human language means</a:t>
            </a:r>
          </a:p>
          <a:p>
            <a:endParaRPr lang="en-US" dirty="0"/>
          </a:p>
          <a:p>
            <a:r>
              <a:rPr lang="en-US" dirty="0" smtClean="0"/>
              <a:t>Machine Translation</a:t>
            </a:r>
          </a:p>
          <a:p>
            <a:pPr lvl="1"/>
            <a:r>
              <a:rPr lang="en-US" dirty="0" smtClean="0"/>
              <a:t>Translate human language from one language to another while preserving intended meaning</a:t>
            </a:r>
          </a:p>
          <a:p>
            <a:pPr lvl="1"/>
            <a:r>
              <a:rPr lang="en-US" dirty="0" smtClean="0"/>
              <a:t>Google Translate</a:t>
            </a:r>
          </a:p>
          <a:p>
            <a:endParaRPr lang="en-US" dirty="0"/>
          </a:p>
          <a:p>
            <a:r>
              <a:rPr lang="en-US" dirty="0" smtClean="0"/>
              <a:t>Name Entity Recognition</a:t>
            </a:r>
          </a:p>
          <a:p>
            <a:pPr lvl="1"/>
            <a:r>
              <a:rPr lang="en-US" dirty="0" smtClean="0"/>
              <a:t>Extract proper nouns from raw text data</a:t>
            </a:r>
          </a:p>
        </p:txBody>
      </p:sp>
    </p:spTree>
    <p:extLst>
      <p:ext uri="{BB962C8B-B14F-4D97-AF65-F5344CB8AC3E}">
        <p14:creationId xmlns:p14="http://schemas.microsoft.com/office/powerpoint/2010/main" val="14057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Uses of NLP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/>
          <a:lstStyle/>
          <a:p>
            <a:r>
              <a:rPr lang="en-US" dirty="0" smtClean="0"/>
              <a:t>Word Segmentation</a:t>
            </a:r>
          </a:p>
          <a:p>
            <a:pPr lvl="1"/>
            <a:r>
              <a:rPr lang="en-US" dirty="0" smtClean="0"/>
              <a:t>Given raw text, separate into individual words</a:t>
            </a:r>
          </a:p>
          <a:p>
            <a:pPr lvl="1"/>
            <a:r>
              <a:rPr lang="en-US" dirty="0" smtClean="0"/>
              <a:t>Easy in English because we use spaces between words, but some languages (i.e. Japanese) do not delimit individual words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Word-sense Disambiguation</a:t>
            </a:r>
          </a:p>
          <a:p>
            <a:pPr lvl="1"/>
            <a:r>
              <a:rPr lang="en-US" dirty="0" smtClean="0"/>
              <a:t>Read vs. Read</a:t>
            </a:r>
          </a:p>
          <a:p>
            <a:pPr lvl="1"/>
            <a:r>
              <a:rPr lang="en-US" dirty="0" smtClean="0"/>
              <a:t>Hours vs. 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766</TotalTime>
  <Words>1576</Words>
  <Application>Microsoft Office PowerPoint</Application>
  <PresentationFormat>Widescreen</PresentationFormat>
  <Paragraphs>249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Gill Sans MT</vt:lpstr>
      <vt:lpstr>Impact</vt:lpstr>
      <vt:lpstr>Badge</vt:lpstr>
      <vt:lpstr>Natural Language Processing</vt:lpstr>
      <vt:lpstr>Overview</vt:lpstr>
      <vt:lpstr>Introduction</vt:lpstr>
      <vt:lpstr>Early History</vt:lpstr>
      <vt:lpstr>History</vt:lpstr>
      <vt:lpstr>Recent History</vt:lpstr>
      <vt:lpstr>Practical Uses of NLP</vt:lpstr>
      <vt:lpstr>Practical Uses of NLP</vt:lpstr>
      <vt:lpstr>Practical Uses of NLP</vt:lpstr>
      <vt:lpstr>Practical Uses of NLP</vt:lpstr>
      <vt:lpstr>Practical Uses of NLP</vt:lpstr>
      <vt:lpstr>Speech Recognition</vt:lpstr>
      <vt:lpstr>Speech Recognition – HMMs</vt:lpstr>
      <vt:lpstr>Speech Recognition – HMM disadvantages</vt:lpstr>
      <vt:lpstr>Speech Recognition – HMM alternatives</vt:lpstr>
      <vt:lpstr>Natural Language Understanding</vt:lpstr>
      <vt:lpstr>Grammar Rule-Based Systems</vt:lpstr>
      <vt:lpstr>Rule-Based NLU -- Disadvantages</vt:lpstr>
      <vt:lpstr>Rule-Based NLU -- Advantages</vt:lpstr>
      <vt:lpstr>Statistical Machine Learning NLU</vt:lpstr>
      <vt:lpstr>Statistical NLU -- Disadvantages</vt:lpstr>
      <vt:lpstr>Statistical NLU -- Disadvantages</vt:lpstr>
      <vt:lpstr>Statistical NLU -- Advantages</vt:lpstr>
      <vt:lpstr>The Future</vt:lpstr>
      <vt:lpstr>The Future</vt:lpstr>
      <vt:lpstr>The Future</vt:lpstr>
      <vt:lpstr>The Future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Language Processing</dc:title>
  <dc:creator>Keenan, James</dc:creator>
  <cp:lastModifiedBy>Keenan, James</cp:lastModifiedBy>
  <cp:revision>43</cp:revision>
  <cp:lastPrinted>2018-12-03T15:58:27Z</cp:lastPrinted>
  <dcterms:created xsi:type="dcterms:W3CDTF">2018-11-30T19:16:58Z</dcterms:created>
  <dcterms:modified xsi:type="dcterms:W3CDTF">2018-12-03T16:47:32Z</dcterms:modified>
</cp:coreProperties>
</file>